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8" r:id="rId3"/>
    <p:sldId id="257" r:id="rId4"/>
    <p:sldId id="258" r:id="rId5"/>
    <p:sldId id="267" r:id="rId6"/>
    <p:sldId id="259" r:id="rId7"/>
    <p:sldId id="266" r:id="rId8"/>
    <p:sldId id="260" r:id="rId9"/>
    <p:sldId id="261" r:id="rId10"/>
    <p:sldId id="262" r:id="rId11"/>
    <p:sldId id="263" r:id="rId12"/>
    <p:sldId id="269" r:id="rId13"/>
    <p:sldId id="264" r:id="rId14"/>
    <p:sldId id="26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3/26/15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3/26/15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3/26/15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 </a:t>
            </a:r>
            <a:br>
              <a:rPr lang="en-US" dirty="0" smtClean="0"/>
            </a:br>
            <a:r>
              <a:rPr lang="en-US" dirty="0" smtClean="0"/>
              <a:t>“A Dual Court System”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Business Law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5440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Dual Court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u="sng" dirty="0" smtClean="0"/>
          </a:p>
          <a:p>
            <a:r>
              <a:rPr lang="en-US" sz="2800" u="sng" dirty="0" smtClean="0"/>
              <a:t>General </a:t>
            </a:r>
            <a:r>
              <a:rPr lang="en-US" sz="2800" u="sng" dirty="0"/>
              <a:t>Trial Courts</a:t>
            </a:r>
            <a:r>
              <a:rPr lang="en-US" sz="2800" dirty="0"/>
              <a:t> - (county courts, superior court, </a:t>
            </a:r>
            <a:r>
              <a:rPr lang="en-US" sz="2800" b="1" dirty="0"/>
              <a:t>court of common pleas</a:t>
            </a:r>
            <a:r>
              <a:rPr lang="en-US" sz="2800" dirty="0"/>
              <a:t>, or circuit court) - have general </a:t>
            </a:r>
            <a:r>
              <a:rPr lang="en-US" sz="2800" dirty="0" smtClean="0"/>
              <a:t>jurisdiction</a:t>
            </a:r>
            <a:endParaRPr lang="en-US" sz="2800" dirty="0"/>
          </a:p>
          <a:p>
            <a:r>
              <a:rPr lang="en-US" sz="2800" dirty="0" smtClean="0"/>
              <a:t>All </a:t>
            </a:r>
            <a:r>
              <a:rPr lang="en-US" sz="2800" dirty="0"/>
              <a:t>cases involving major crimes and large 	 </a:t>
            </a:r>
            <a:r>
              <a:rPr lang="en-US" sz="2800" dirty="0" smtClean="0"/>
              <a:t>amounts </a:t>
            </a:r>
            <a:r>
              <a:rPr lang="en-US" sz="2800" dirty="0"/>
              <a:t>of </a:t>
            </a:r>
            <a:r>
              <a:rPr lang="en-US" sz="2800" dirty="0" smtClean="0"/>
              <a:t>money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ometimes </a:t>
            </a:r>
            <a:r>
              <a:rPr lang="en-US" sz="2800" dirty="0"/>
              <a:t>hear appeals from lower courts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3744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Dual Court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u="sng" dirty="0" smtClean="0"/>
          </a:p>
          <a:p>
            <a:r>
              <a:rPr lang="en-US" sz="2800" u="sng" dirty="0" smtClean="0"/>
              <a:t>Special </a:t>
            </a:r>
            <a:r>
              <a:rPr lang="en-US" sz="2800" u="sng" dirty="0"/>
              <a:t>Courts</a:t>
            </a:r>
            <a:r>
              <a:rPr lang="en-US" sz="2800" dirty="0"/>
              <a:t> - handle specialized cases such as: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land </a:t>
            </a:r>
            <a:r>
              <a:rPr lang="en-US" sz="2800" dirty="0"/>
              <a:t>courts, housing courts, family or </a:t>
            </a:r>
            <a:r>
              <a:rPr lang="en-US" sz="2800" dirty="0" smtClean="0"/>
              <a:t>	domestic </a:t>
            </a:r>
            <a:r>
              <a:rPr lang="en-US" sz="2800" dirty="0"/>
              <a:t>relations court, probate court, </a:t>
            </a:r>
            <a:r>
              <a:rPr lang="en-US" sz="2800" dirty="0" smtClean="0"/>
              <a:t>	</a:t>
            </a:r>
            <a:r>
              <a:rPr lang="en-US" sz="2800" u="sng" dirty="0" smtClean="0"/>
              <a:t>juvenile courts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0935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Dual Court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Persons </a:t>
            </a:r>
            <a:r>
              <a:rPr lang="en-US" sz="2800" dirty="0"/>
              <a:t>appearing in juvenile courts have no right to a trial by jury or to be released on bail</a:t>
            </a:r>
          </a:p>
          <a:p>
            <a:r>
              <a:rPr lang="en-US" sz="2800" dirty="0"/>
              <a:t>Hearings are often more informal than other courts</a:t>
            </a:r>
          </a:p>
          <a:p>
            <a:r>
              <a:rPr lang="en-US" sz="2800" dirty="0"/>
              <a:t>Have </a:t>
            </a:r>
            <a:r>
              <a:rPr lang="en-US" sz="2800" dirty="0" smtClean="0"/>
              <a:t>special jurisdiction over delinquent, unruly, abused, and neglected children</a:t>
            </a:r>
          </a:p>
          <a:p>
            <a:r>
              <a:rPr lang="en-US" sz="2800" dirty="0" smtClean="0"/>
              <a:t>Most matters are private and open to the general public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8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Dual Court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u="sng" dirty="0" smtClean="0"/>
          </a:p>
          <a:p>
            <a:r>
              <a:rPr lang="en-US" sz="2800" u="sng" dirty="0" smtClean="0"/>
              <a:t>Intermediate </a:t>
            </a:r>
            <a:r>
              <a:rPr lang="en-US" sz="2800" u="sng" dirty="0"/>
              <a:t>Appellate Courts</a:t>
            </a:r>
            <a:r>
              <a:rPr lang="en-US" sz="2800" dirty="0"/>
              <a:t> - hear appeals from the courts of general jurisdiction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ear </a:t>
            </a:r>
            <a:r>
              <a:rPr lang="en-US" sz="2800" dirty="0"/>
              <a:t>cases only on questions of the law, not </a:t>
            </a:r>
            <a:r>
              <a:rPr lang="en-US" sz="2800" dirty="0" smtClean="0"/>
              <a:t>questions </a:t>
            </a:r>
            <a:r>
              <a:rPr lang="en-US" sz="2800" dirty="0"/>
              <a:t>of fact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nly </a:t>
            </a:r>
            <a:r>
              <a:rPr lang="en-US" sz="2800" dirty="0"/>
              <a:t>hear arguments from attorneys</a:t>
            </a:r>
          </a:p>
          <a:p>
            <a:r>
              <a:rPr lang="en-US" sz="2800" dirty="0"/>
              <a:t>J</a:t>
            </a:r>
            <a:r>
              <a:rPr lang="en-US" sz="2800" dirty="0" smtClean="0"/>
              <a:t>udges </a:t>
            </a:r>
            <a:r>
              <a:rPr lang="en-US" sz="2800" dirty="0"/>
              <a:t>study the legal documents and records in the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9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Dual Court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/>
              <a:t>Supreme Courts</a:t>
            </a:r>
            <a:r>
              <a:rPr lang="en-US" sz="2800" dirty="0"/>
              <a:t> - these high courts make final decisions on matters of law that are appealed from the lower courts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o </a:t>
            </a:r>
            <a:r>
              <a:rPr lang="en-US" sz="2800" dirty="0"/>
              <a:t>not retry a case and </a:t>
            </a:r>
            <a:r>
              <a:rPr lang="en-US" sz="2800" dirty="0" err="1"/>
              <a:t>redetermine</a:t>
            </a:r>
            <a:r>
              <a:rPr lang="en-US" sz="2800" dirty="0"/>
              <a:t> the facts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nly </a:t>
            </a:r>
            <a:r>
              <a:rPr lang="en-US" sz="2800" dirty="0"/>
              <a:t>decide whether an error was made in the lower courts in determining the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0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Dual Court System</a:t>
            </a:r>
            <a:endParaRPr lang="en-US" dirty="0"/>
          </a:p>
        </p:txBody>
      </p:sp>
      <p:pic>
        <p:nvPicPr>
          <p:cNvPr id="4" name="Content Placeholder 3" descr="Route to Supreme Cour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9235" b="9235"/>
          <a:stretch/>
        </p:blipFill>
        <p:spPr>
          <a:xfrm>
            <a:off x="457201" y="1304511"/>
            <a:ext cx="7619999" cy="5226825"/>
          </a:xfrm>
        </p:spPr>
      </p:pic>
    </p:spTree>
    <p:extLst>
      <p:ext uri="{BB962C8B-B14F-4D97-AF65-F5344CB8AC3E}">
        <p14:creationId xmlns:p14="http://schemas.microsoft.com/office/powerpoint/2010/main" val="239311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Dual Court System</a:t>
            </a:r>
            <a:endParaRPr lang="en-US" dirty="0"/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518786" y="1417638"/>
            <a:ext cx="7558414" cy="5336260"/>
            <a:chOff x="1800" y="720"/>
            <a:chExt cx="12600" cy="11152"/>
          </a:xfrm>
        </p:grpSpPr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1800" y="720"/>
              <a:ext cx="12600" cy="9360"/>
              <a:chOff x="1800" y="720"/>
              <a:chExt cx="12600" cy="9360"/>
            </a:xfrm>
          </p:grpSpPr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6120" y="72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US SUPREME COURT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______________________________________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1800" y="324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STATE SUPREME COURT</a:t>
                </a: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______________________________________</a:t>
                </a: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1800" y="576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INTERMEDIATE APPELLATE COURT</a:t>
                </a: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______________________________________</a:t>
                </a: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1800" y="828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GENERAL TRIAL COURT</a:t>
                </a: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______________________________________</a:t>
                </a: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9360" y="432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US COURT OF APPEALS (Intermediate)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______________________________________</a:t>
                </a: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9360" y="720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US DISTRICT COURT</a:t>
                </a: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______________________________________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 flipV="1">
                <a:off x="4320" y="7560"/>
                <a:ext cx="0" cy="720"/>
              </a:xfrm>
              <a:prstGeom prst="line">
                <a:avLst/>
              </a:prstGeom>
              <a:noFill/>
              <a:ln w="44450">
                <a:solidFill>
                  <a:srgbClr val="4A7EBB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 flipV="1">
                <a:off x="4320" y="5040"/>
                <a:ext cx="0" cy="720"/>
              </a:xfrm>
              <a:prstGeom prst="line">
                <a:avLst/>
              </a:prstGeom>
              <a:noFill/>
              <a:ln w="44450">
                <a:solidFill>
                  <a:srgbClr val="4A7EBB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rot="2747275" flipV="1">
                <a:off x="5243" y="2037"/>
                <a:ext cx="360" cy="1440"/>
              </a:xfrm>
              <a:prstGeom prst="line">
                <a:avLst/>
              </a:prstGeom>
              <a:noFill/>
              <a:ln w="44450">
                <a:solidFill>
                  <a:srgbClr val="4A7EBB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 flipV="1">
                <a:off x="11880" y="6120"/>
                <a:ext cx="0" cy="1080"/>
              </a:xfrm>
              <a:prstGeom prst="line">
                <a:avLst/>
              </a:prstGeom>
              <a:noFill/>
              <a:ln w="44450">
                <a:solidFill>
                  <a:srgbClr val="4A7EBB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 flipH="1" flipV="1">
                <a:off x="10800" y="2880"/>
                <a:ext cx="720" cy="1440"/>
              </a:xfrm>
              <a:prstGeom prst="line">
                <a:avLst/>
              </a:prstGeom>
              <a:noFill/>
              <a:ln w="44450">
                <a:solidFill>
                  <a:srgbClr val="4A7EBB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800" y="10080"/>
              <a:ext cx="5040" cy="17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LOCAL TRIAL COURT</a:t>
              </a: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______________________________________</a:t>
              </a: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20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Dual Court System</a:t>
            </a:r>
            <a:endParaRPr lang="en-US" dirty="0"/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518786" y="1417638"/>
            <a:ext cx="7558414" cy="5336260"/>
            <a:chOff x="1800" y="720"/>
            <a:chExt cx="12600" cy="11152"/>
          </a:xfrm>
        </p:grpSpPr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1800" y="720"/>
              <a:ext cx="12600" cy="9360"/>
              <a:chOff x="1800" y="720"/>
              <a:chExt cx="12600" cy="9360"/>
            </a:xfrm>
          </p:grpSpPr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6120" y="720"/>
                <a:ext cx="5040" cy="1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US SUPREME COURT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latin typeface="Cambria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charset="0"/>
                    <a:ea typeface="ÇlÇr ñæí©" charset="0"/>
                  </a:rPr>
                  <a:t>APPELLATE</a:t>
                </a:r>
                <a:r>
                  <a:rPr kumimoji="0" lang="en-US" sz="1200" b="1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charset="0"/>
                    <a:ea typeface="ÇlÇr ñæí©" charset="0"/>
                  </a:rPr>
                  <a:t> JURISDICTION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1800" y="324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STATE SUPREME COURT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>
                    <a:solidFill>
                      <a:srgbClr val="FF0000"/>
                    </a:solidFill>
                    <a:latin typeface="Cambria" charset="0"/>
                    <a:ea typeface="ÇlÇr ñæí©" charset="0"/>
                  </a:rPr>
                  <a:t>APPELLATE JURISDICTION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1800" y="576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INTERMEDIATE APPELLATE COURT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>
                    <a:solidFill>
                      <a:srgbClr val="FF0000"/>
                    </a:solidFill>
                    <a:latin typeface="Cambria" charset="0"/>
                    <a:ea typeface="ÇlÇr ñæí©" charset="0"/>
                  </a:rPr>
                  <a:t>APPELLATE JURISDICTION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1800" y="828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GENERAL TRIAL COURT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>
                    <a:solidFill>
                      <a:srgbClr val="FF0000"/>
                    </a:solidFill>
                    <a:latin typeface="Cambria" charset="0"/>
                    <a:ea typeface="ÇlÇr ñæí©" charset="0"/>
                  </a:rPr>
                  <a:t>GENERAL JURISDICTION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9360" y="432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US COURT OF APPEALS (Intermediate)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endParaRPr>
              </a:p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latin typeface="Cambria" charset="0"/>
                    <a:ea typeface="ÇlÇr ñæí©" charset="0"/>
                  </a:rPr>
                  <a:t>APPELLATE JURISDICTION</a:t>
                </a:r>
                <a:endParaRPr lang="en-US" sz="1200" b="1" dirty="0">
                  <a:solidFill>
                    <a:srgbClr val="FF0000"/>
                  </a:solidFill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9360" y="7200"/>
                <a:ext cx="5040" cy="1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ÇlÇr ñæí©" charset="0"/>
                  </a:rPr>
                  <a:t>US DISTRICT COURT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>
                    <a:solidFill>
                      <a:srgbClr val="FF0000"/>
                    </a:solidFill>
                    <a:latin typeface="Cambria" charset="0"/>
                    <a:ea typeface="ÇlÇr ñæí©" charset="0"/>
                  </a:rPr>
                  <a:t>ORIGINAL JURISDCTION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 flipV="1">
                <a:off x="4320" y="7560"/>
                <a:ext cx="0" cy="720"/>
              </a:xfrm>
              <a:prstGeom prst="line">
                <a:avLst/>
              </a:prstGeom>
              <a:noFill/>
              <a:ln w="44450">
                <a:solidFill>
                  <a:srgbClr val="4A7EBB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 flipV="1">
                <a:off x="4320" y="5040"/>
                <a:ext cx="0" cy="720"/>
              </a:xfrm>
              <a:prstGeom prst="line">
                <a:avLst/>
              </a:prstGeom>
              <a:noFill/>
              <a:ln w="44450">
                <a:solidFill>
                  <a:srgbClr val="4A7EBB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rot="2747275" flipV="1">
                <a:off x="5243" y="2037"/>
                <a:ext cx="360" cy="1440"/>
              </a:xfrm>
              <a:prstGeom prst="line">
                <a:avLst/>
              </a:prstGeom>
              <a:noFill/>
              <a:ln w="44450">
                <a:solidFill>
                  <a:srgbClr val="4A7EBB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 flipV="1">
                <a:off x="11880" y="6120"/>
                <a:ext cx="0" cy="1080"/>
              </a:xfrm>
              <a:prstGeom prst="line">
                <a:avLst/>
              </a:prstGeom>
              <a:noFill/>
              <a:ln w="44450">
                <a:solidFill>
                  <a:srgbClr val="4A7EBB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 flipH="1" flipV="1">
                <a:off x="10800" y="2880"/>
                <a:ext cx="720" cy="1440"/>
              </a:xfrm>
              <a:prstGeom prst="line">
                <a:avLst/>
              </a:prstGeom>
              <a:noFill/>
              <a:ln w="44450">
                <a:solidFill>
                  <a:srgbClr val="4A7EBB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800" y="10080"/>
              <a:ext cx="5040" cy="17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LOCAL TRIAL COURT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0000"/>
                  </a:solidFill>
                  <a:latin typeface="Cambria" charset="0"/>
                  <a:ea typeface="ÇlÇr ñæí©" charset="0"/>
                </a:rPr>
                <a:t>LIMITED JURISDICTION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31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Dual Court System</a:t>
            </a:r>
            <a:endParaRPr lang="en-US" dirty="0"/>
          </a:p>
        </p:txBody>
      </p:sp>
      <p:pic>
        <p:nvPicPr>
          <p:cNvPr id="5" name="Picture 4" descr="lau-fig02_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9" y="1746123"/>
            <a:ext cx="7641291" cy="44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Dual </a:t>
            </a:r>
            <a:r>
              <a:rPr lang="en-US" dirty="0" smtClean="0"/>
              <a:t>Court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3000" dirty="0" smtClean="0"/>
              <a:t>Federal Court System</a:t>
            </a:r>
          </a:p>
          <a:p>
            <a:pPr indent="0">
              <a:buNone/>
            </a:pPr>
            <a:endParaRPr lang="en-US" sz="2400" dirty="0" smtClean="0"/>
          </a:p>
          <a:p>
            <a:r>
              <a:rPr lang="en-US" sz="3000" u="sng" dirty="0" smtClean="0"/>
              <a:t>Jurisdiction</a:t>
            </a:r>
            <a:r>
              <a:rPr lang="en-US" sz="3000" dirty="0" smtClean="0"/>
              <a:t> - the power and authority given to a court to hear a case and to make a judgment.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8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Dual Court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84" y="1417637"/>
            <a:ext cx="7360515" cy="50708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sz="2600" b="1" dirty="0"/>
              <a:t>Federal courts have jurisdiction over</a:t>
            </a:r>
            <a:r>
              <a:rPr lang="en-US" sz="2600" b="1" dirty="0" smtClean="0"/>
              <a:t>:</a:t>
            </a:r>
            <a:endParaRPr lang="en-US" sz="2100" b="1" dirty="0"/>
          </a:p>
          <a:p>
            <a:r>
              <a:rPr lang="en-US" sz="2600" dirty="0"/>
              <a:t>1. A</a:t>
            </a:r>
            <a:r>
              <a:rPr lang="en-US" sz="2600" dirty="0" smtClean="0"/>
              <a:t>ctions </a:t>
            </a:r>
            <a:r>
              <a:rPr lang="en-US" sz="2600" dirty="0"/>
              <a:t>in which the U.S. or a state is a party, except those actions between a state and its own citizens</a:t>
            </a:r>
          </a:p>
          <a:p>
            <a:r>
              <a:rPr lang="en-US" sz="2600" dirty="0" smtClean="0"/>
              <a:t>2</a:t>
            </a:r>
            <a:r>
              <a:rPr lang="en-US" sz="2600" dirty="0"/>
              <a:t>.  </a:t>
            </a:r>
            <a:r>
              <a:rPr lang="en-US" sz="2600" dirty="0" smtClean="0"/>
              <a:t>Cases </a:t>
            </a:r>
            <a:r>
              <a:rPr lang="en-US" sz="2600" dirty="0"/>
              <a:t>that raise a federal question </a:t>
            </a:r>
            <a:r>
              <a:rPr lang="en-US" sz="2600" dirty="0" smtClean="0"/>
              <a:t>(</a:t>
            </a:r>
            <a:r>
              <a:rPr lang="en-US" sz="2600" dirty="0"/>
              <a:t>interpretation of the U. S. constitution or the </a:t>
            </a:r>
            <a:r>
              <a:rPr lang="en-US" sz="2600" dirty="0" smtClean="0"/>
              <a:t>violation </a:t>
            </a:r>
            <a:r>
              <a:rPr lang="en-US" sz="2600" dirty="0"/>
              <a:t>or interpretation of a federal law)</a:t>
            </a:r>
          </a:p>
          <a:p>
            <a:r>
              <a:rPr lang="en-US" sz="2600" dirty="0" smtClean="0"/>
              <a:t>3</a:t>
            </a:r>
            <a:r>
              <a:rPr lang="en-US" sz="2600" dirty="0"/>
              <a:t>.  </a:t>
            </a:r>
            <a:r>
              <a:rPr lang="en-US" sz="2600" u="sng" dirty="0" smtClean="0"/>
              <a:t>Diversity </a:t>
            </a:r>
            <a:r>
              <a:rPr lang="en-US" sz="2600" u="sng" dirty="0"/>
              <a:t>of citizenship cases</a:t>
            </a:r>
            <a:r>
              <a:rPr lang="en-US" sz="2600" dirty="0"/>
              <a:t> </a:t>
            </a:r>
            <a:r>
              <a:rPr lang="en-US" sz="2600" dirty="0" smtClean="0"/>
              <a:t>– </a:t>
            </a:r>
            <a:r>
              <a:rPr lang="en-US" sz="2600" dirty="0"/>
              <a:t>actions </a:t>
            </a:r>
            <a:r>
              <a:rPr lang="en-US" sz="2600" dirty="0" smtClean="0"/>
              <a:t>between </a:t>
            </a:r>
            <a:r>
              <a:rPr lang="en-US" sz="2600" dirty="0"/>
              <a:t>citizens of different state where the </a:t>
            </a:r>
            <a:r>
              <a:rPr lang="en-US" sz="2600" dirty="0" smtClean="0"/>
              <a:t>amount </a:t>
            </a:r>
            <a:r>
              <a:rPr lang="en-US" sz="2600" dirty="0"/>
              <a:t>of money involved exceeds $50,000</a:t>
            </a:r>
          </a:p>
          <a:p>
            <a:r>
              <a:rPr lang="en-US" sz="2600" dirty="0" smtClean="0"/>
              <a:t>4</a:t>
            </a:r>
            <a:r>
              <a:rPr lang="en-US" sz="2600" dirty="0"/>
              <a:t>.  </a:t>
            </a:r>
            <a:r>
              <a:rPr lang="en-US" sz="2600" dirty="0" smtClean="0"/>
              <a:t>Admiralty </a:t>
            </a:r>
            <a:r>
              <a:rPr lang="en-US" sz="2600" dirty="0"/>
              <a:t>(pertaining to the sea), patent-right, </a:t>
            </a:r>
            <a:r>
              <a:rPr lang="en-US" sz="2600" dirty="0" smtClean="0"/>
              <a:t>copyright</a:t>
            </a:r>
            <a:r>
              <a:rPr lang="en-US" sz="2600" dirty="0"/>
              <a:t>, and bankruptcy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1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0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Dual </a:t>
            </a:r>
            <a:r>
              <a:rPr lang="en-US" dirty="0" smtClean="0"/>
              <a:t>Court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48" y="1417637"/>
            <a:ext cx="7201830" cy="4852533"/>
          </a:xfrm>
        </p:spPr>
        <p:txBody>
          <a:bodyPr>
            <a:normAutofit lnSpcReduction="10000"/>
          </a:bodyPr>
          <a:lstStyle/>
          <a:p>
            <a:r>
              <a:rPr lang="en-US" sz="2600" u="sng" dirty="0"/>
              <a:t>District Courts</a:t>
            </a:r>
            <a:r>
              <a:rPr lang="en-US" sz="2600" dirty="0"/>
              <a:t> - have </a:t>
            </a:r>
            <a:r>
              <a:rPr lang="en-US" sz="2600" u="sng" dirty="0"/>
              <a:t>original jurisdiction</a:t>
            </a:r>
            <a:r>
              <a:rPr lang="en-US" sz="2600" dirty="0"/>
              <a:t> - (the authority to try a case the first time it is heard) over most federal court cases</a:t>
            </a:r>
          </a:p>
          <a:p>
            <a:r>
              <a:rPr lang="en-US" sz="2600" u="sng" dirty="0"/>
              <a:t>Courts of Appeals</a:t>
            </a:r>
            <a:r>
              <a:rPr lang="en-US" sz="2600" dirty="0"/>
              <a:t> (Appellate Courts)- are intermediate courts between the lower courts and the highest court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/>
              <a:t>They have the authority to hear appeals and review cases from lower </a:t>
            </a:r>
            <a:r>
              <a:rPr lang="en-US" sz="2600" dirty="0" smtClean="0"/>
              <a:t>courts</a:t>
            </a:r>
            <a:endParaRPr lang="en-US" sz="2600" dirty="0"/>
          </a:p>
          <a:p>
            <a:pPr lvl="1"/>
            <a:r>
              <a:rPr lang="en-US" sz="2600" u="sng" dirty="0"/>
              <a:t>Appellate jurisdiction</a:t>
            </a:r>
            <a:r>
              <a:rPr lang="en-US" sz="2600" dirty="0"/>
              <a:t> - any party to a suit decided in a federal district court may appeal the decision to the federal court of appeals in the circuit where the case was tried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7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ts-of-appeal-circuit-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6" y="376467"/>
            <a:ext cx="6628530" cy="61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0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Dual </a:t>
            </a:r>
            <a:r>
              <a:rPr lang="en-US" dirty="0" smtClean="0"/>
              <a:t>Court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u="sng" dirty="0"/>
              <a:t>Special U.S. Courts</a:t>
            </a:r>
            <a:r>
              <a:rPr lang="en-US" sz="2600" dirty="0"/>
              <a:t> - include suits by citizens against the federal government, disagreement over taxes on imported goods, and disputes between taxpayers and the Internal Revenue </a:t>
            </a:r>
            <a:r>
              <a:rPr lang="en-US" sz="2600" dirty="0" smtClean="0"/>
              <a:t>Service</a:t>
            </a:r>
          </a:p>
          <a:p>
            <a:endParaRPr lang="en-US" sz="2600" dirty="0"/>
          </a:p>
          <a:p>
            <a:r>
              <a:rPr lang="en-US" sz="2600" u="sng" dirty="0"/>
              <a:t>U.S. Supreme Court</a:t>
            </a:r>
            <a:r>
              <a:rPr lang="en-US" sz="2600" dirty="0"/>
              <a:t> - highest court in the land. Appellate jurisdiction is the main function.  Has original </a:t>
            </a:r>
            <a:r>
              <a:rPr lang="en-US" sz="2600" dirty="0" smtClean="0"/>
              <a:t>jurisdiction </a:t>
            </a:r>
            <a:r>
              <a:rPr lang="en-US" sz="2600" dirty="0"/>
              <a:t>in all cases involving ambassadors, consuls, other public ministers, and cases in which a state is a party.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Dual </a:t>
            </a:r>
            <a:r>
              <a:rPr lang="en-US" dirty="0" smtClean="0"/>
              <a:t>Court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State Court </a:t>
            </a:r>
            <a:r>
              <a:rPr lang="en-US" sz="2800" b="1" u="sng" dirty="0" smtClean="0"/>
              <a:t>System</a:t>
            </a:r>
          </a:p>
          <a:p>
            <a:endParaRPr lang="en-US" sz="2800" b="1" dirty="0"/>
          </a:p>
          <a:p>
            <a:r>
              <a:rPr lang="en-US" sz="2800" u="sng" dirty="0"/>
              <a:t>Local Trial Courts</a:t>
            </a:r>
            <a:r>
              <a:rPr lang="en-US" sz="2800" dirty="0"/>
              <a:t> - have </a:t>
            </a:r>
            <a:r>
              <a:rPr lang="en-US" sz="2800" u="sng" dirty="0"/>
              <a:t>limited jurisdiction (</a:t>
            </a:r>
            <a:r>
              <a:rPr lang="en-US" sz="2800" dirty="0"/>
              <a:t>jurisdiction </a:t>
            </a:r>
            <a:r>
              <a:rPr lang="en-US" sz="2800" dirty="0" smtClean="0"/>
              <a:t>only </a:t>
            </a:r>
            <a:r>
              <a:rPr lang="en-US" sz="2800" dirty="0"/>
              <a:t>in minor matters such as misdemeanors and civil </a:t>
            </a:r>
            <a:r>
              <a:rPr lang="en-US" sz="2800" dirty="0" smtClean="0"/>
              <a:t>actions </a:t>
            </a:r>
            <a:r>
              <a:rPr lang="en-US" sz="2800" dirty="0"/>
              <a:t>involving small amounts of money) </a:t>
            </a:r>
          </a:p>
          <a:p>
            <a:r>
              <a:rPr lang="en-US" sz="2800" dirty="0" smtClean="0"/>
              <a:t>Minor </a:t>
            </a:r>
            <a:r>
              <a:rPr lang="en-US" sz="2800" dirty="0"/>
              <a:t>legal matters - traffic courts, police courts, or </a:t>
            </a:r>
            <a:r>
              <a:rPr lang="en-US" sz="2800" b="1" dirty="0"/>
              <a:t>municipal courts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6844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1480</TotalTime>
  <Words>632</Words>
  <Application>Microsoft Macintosh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Chapter 5  “A Dual Court System”</vt:lpstr>
      <vt:lpstr>A Dual Court System</vt:lpstr>
      <vt:lpstr>A Dual Court System</vt:lpstr>
      <vt:lpstr>A Dual Court System</vt:lpstr>
      <vt:lpstr>PowerPoint Presentation</vt:lpstr>
      <vt:lpstr>A Dual Court System</vt:lpstr>
      <vt:lpstr>PowerPoint Presentation</vt:lpstr>
      <vt:lpstr>A Dual Court System</vt:lpstr>
      <vt:lpstr>A Dual Court System</vt:lpstr>
      <vt:lpstr>A Dual Court System</vt:lpstr>
      <vt:lpstr>A Dual Court System</vt:lpstr>
      <vt:lpstr>A Dual Court System</vt:lpstr>
      <vt:lpstr>A Dual Court System</vt:lpstr>
      <vt:lpstr>A Dual Court System</vt:lpstr>
      <vt:lpstr>A Dual Court System</vt:lpstr>
      <vt:lpstr>A Dual Court System</vt:lpstr>
      <vt:lpstr>A Dual Court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 “A Dual Court System”</dc:title>
  <dc:creator>Tecumseh Local Schools</dc:creator>
  <cp:lastModifiedBy>Tecumseh Local Schools</cp:lastModifiedBy>
  <cp:revision>13</cp:revision>
  <dcterms:created xsi:type="dcterms:W3CDTF">2015-03-24T12:36:40Z</dcterms:created>
  <dcterms:modified xsi:type="dcterms:W3CDTF">2015-03-26T13:03:27Z</dcterms:modified>
</cp:coreProperties>
</file>